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76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7775575" cy="10907713"/>
  <p:notesSz cx="6807200" cy="9939338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96" userDrawn="1">
          <p15:clr>
            <a:srgbClr val="A4A3A4"/>
          </p15:clr>
        </p15:guide>
        <p15:guide id="2" pos="2308" userDrawn="1">
          <p15:clr>
            <a:srgbClr val="A4A3A4"/>
          </p15:clr>
        </p15:guide>
        <p15:guide id="3" orient="horz" pos="3124" userDrawn="1">
          <p15:clr>
            <a:srgbClr val="A4A3A4"/>
          </p15:clr>
        </p15:guide>
        <p15:guide id="4" pos="2140" userDrawn="1">
          <p15:clr>
            <a:srgbClr val="A4A3A4"/>
          </p15:clr>
        </p15:guide>
        <p15:guide id="5" orient="horz" pos="3303" userDrawn="1">
          <p15:clr>
            <a:srgbClr val="A4A3A4"/>
          </p15:clr>
        </p15:guide>
        <p15:guide id="6" orient="horz" pos="3131" userDrawn="1">
          <p15:clr>
            <a:srgbClr val="A4A3A4"/>
          </p15:clr>
        </p15:guide>
        <p15:guide id="7" pos="2312" userDrawn="1">
          <p15:clr>
            <a:srgbClr val="A4A3A4"/>
          </p15:clr>
        </p15:guide>
        <p15:guide id="8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E9D2"/>
    <a:srgbClr val="EE7DA4"/>
    <a:srgbClr val="F2821A"/>
    <a:srgbClr val="F27DA4"/>
    <a:srgbClr val="FCE9EF"/>
    <a:srgbClr val="FCE9ED"/>
    <a:srgbClr val="33AAE1"/>
    <a:srgbClr val="8CC42C"/>
    <a:srgbClr val="E61B27"/>
    <a:srgbClr val="EB6D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63" autoAdjust="0"/>
    <p:restoredTop sz="98697" autoAdjust="0"/>
  </p:normalViewPr>
  <p:slideViewPr>
    <p:cSldViewPr snapToGrid="0">
      <p:cViewPr varScale="1">
        <p:scale>
          <a:sx n="68" d="100"/>
          <a:sy n="68" d="100"/>
        </p:scale>
        <p:origin x="1464" y="72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-2148" y="-108"/>
      </p:cViewPr>
      <p:guideLst>
        <p:guide orient="horz" pos="3296"/>
        <p:guide pos="2308"/>
        <p:guide orient="horz" pos="3124"/>
        <p:guide pos="2140"/>
        <p:guide orient="horz" pos="3303"/>
        <p:guide orient="horz" pos="3131"/>
        <p:guide pos="231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50278" cy="496741"/>
          </a:xfrm>
          <a:prstGeom prst="rect">
            <a:avLst/>
          </a:prstGeom>
        </p:spPr>
        <p:txBody>
          <a:bodyPr vert="horz" lIns="86125" tIns="43064" rIns="86125" bIns="43064" rtlCol="0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448" y="2"/>
            <a:ext cx="2950278" cy="496741"/>
          </a:xfrm>
          <a:prstGeom prst="rect">
            <a:avLst/>
          </a:prstGeom>
        </p:spPr>
        <p:txBody>
          <a:bodyPr vert="horz" lIns="86125" tIns="43064" rIns="86125" bIns="43064" rtlCol="0"/>
          <a:lstStyle>
            <a:lvl1pPr algn="r">
              <a:defRPr sz="1000"/>
            </a:lvl1pPr>
          </a:lstStyle>
          <a:p>
            <a:fld id="{EA4C0380-2DE9-498B-B68D-60B46204BA80}" type="datetimeFigureOut">
              <a:rPr kumimoji="1" lang="ja-JP" altLang="en-US" smtClean="0"/>
              <a:t>2021/12/14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3" y="9441094"/>
            <a:ext cx="2950278" cy="496740"/>
          </a:xfrm>
          <a:prstGeom prst="rect">
            <a:avLst/>
          </a:prstGeom>
        </p:spPr>
        <p:txBody>
          <a:bodyPr vert="horz" lIns="86125" tIns="43064" rIns="86125" bIns="43064" rtlCol="0" anchor="b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448" y="9441094"/>
            <a:ext cx="2950278" cy="496740"/>
          </a:xfrm>
          <a:prstGeom prst="rect">
            <a:avLst/>
          </a:prstGeom>
        </p:spPr>
        <p:txBody>
          <a:bodyPr vert="horz" lIns="86125" tIns="43064" rIns="86125" bIns="43064" rtlCol="0" anchor="b"/>
          <a:lstStyle>
            <a:lvl1pPr algn="r">
              <a:defRPr sz="1000"/>
            </a:lvl1pPr>
          </a:lstStyle>
          <a:p>
            <a:fld id="{78A262EF-70DF-4926-8929-0A60A2E81DC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54052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7" y="3"/>
            <a:ext cx="2949785" cy="498691"/>
          </a:xfrm>
          <a:prstGeom prst="rect">
            <a:avLst/>
          </a:prstGeom>
        </p:spPr>
        <p:txBody>
          <a:bodyPr vert="horz" lIns="91518" tIns="45760" rIns="91518" bIns="45760" rtlCol="0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5" y="3"/>
            <a:ext cx="2949785" cy="498691"/>
          </a:xfrm>
          <a:prstGeom prst="rect">
            <a:avLst/>
          </a:prstGeom>
        </p:spPr>
        <p:txBody>
          <a:bodyPr vert="horz" lIns="91518" tIns="45760" rIns="91518" bIns="45760" rtlCol="0"/>
          <a:lstStyle>
            <a:lvl1pPr algn="r">
              <a:defRPr sz="1000"/>
            </a:lvl1pPr>
          </a:lstStyle>
          <a:p>
            <a:fld id="{70F99883-74AE-4A2C-81B7-5B86A08198C0}" type="datetimeFigureOut">
              <a:rPr kumimoji="1" lang="ja-JP" altLang="en-US" smtClean="0"/>
              <a:t>2021/12/14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8213" y="1241425"/>
            <a:ext cx="239077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18" tIns="45760" rIns="91518" bIns="4576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12"/>
            <a:ext cx="5445760" cy="3913614"/>
          </a:xfrm>
          <a:prstGeom prst="rect">
            <a:avLst/>
          </a:prstGeom>
        </p:spPr>
        <p:txBody>
          <a:bodyPr vert="horz" lIns="91518" tIns="45760" rIns="91518" bIns="4576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7" y="9440653"/>
            <a:ext cx="2949785" cy="498690"/>
          </a:xfrm>
          <a:prstGeom prst="rect">
            <a:avLst/>
          </a:prstGeom>
        </p:spPr>
        <p:txBody>
          <a:bodyPr vert="horz" lIns="91518" tIns="45760" rIns="91518" bIns="45760" rtlCol="0" anchor="b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5" y="9440653"/>
            <a:ext cx="2949785" cy="498690"/>
          </a:xfrm>
          <a:prstGeom prst="rect">
            <a:avLst/>
          </a:prstGeom>
        </p:spPr>
        <p:txBody>
          <a:bodyPr vert="horz" lIns="91518" tIns="45760" rIns="91518" bIns="45760" rtlCol="0" anchor="b"/>
          <a:lstStyle>
            <a:lvl1pPr algn="r">
              <a:defRPr sz="10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12/14/2021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12/14/2021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12/14/2021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12/14/2021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12/14/2021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12/14/2021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12/14/2021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12/14/2021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12/14/2021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12/14/2021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 dirty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12/14/2021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正方形/長方形 75"/>
          <p:cNvSpPr/>
          <p:nvPr/>
        </p:nvSpPr>
        <p:spPr>
          <a:xfrm>
            <a:off x="0" y="-29268"/>
            <a:ext cx="7838377" cy="10907713"/>
          </a:xfrm>
          <a:prstGeom prst="rect">
            <a:avLst/>
          </a:prstGeom>
          <a:solidFill>
            <a:srgbClr val="F282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endParaRPr kumimoji="1" lang="ja-JP" altLang="en-US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71" name="片側の 2 つの角を丸めた四角形 70"/>
          <p:cNvSpPr/>
          <p:nvPr/>
        </p:nvSpPr>
        <p:spPr>
          <a:xfrm flipV="1">
            <a:off x="328278" y="9113741"/>
            <a:ext cx="7121833" cy="1479552"/>
          </a:xfrm>
          <a:prstGeom prst="round2SameRect">
            <a:avLst>
              <a:gd name="adj1" fmla="val 13613"/>
              <a:gd name="adj2" fmla="val 0"/>
            </a:avLst>
          </a:prstGeom>
          <a:solidFill>
            <a:srgbClr val="FEE9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50" name="片側の 2 つの角を丸めた四角形 49"/>
          <p:cNvSpPr/>
          <p:nvPr/>
        </p:nvSpPr>
        <p:spPr>
          <a:xfrm>
            <a:off x="317916" y="345791"/>
            <a:ext cx="7121833" cy="2527169"/>
          </a:xfrm>
          <a:prstGeom prst="round2SameRect">
            <a:avLst>
              <a:gd name="adj1" fmla="val 8526"/>
              <a:gd name="adj2" fmla="val 0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800" b="1" dirty="0">
              <a:solidFill>
                <a:srgbClr val="000066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75" name="正方形/長方形 74"/>
          <p:cNvSpPr/>
          <p:nvPr/>
        </p:nvSpPr>
        <p:spPr>
          <a:xfrm>
            <a:off x="328278" y="2845580"/>
            <a:ext cx="7121833" cy="23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45" name="角丸四角形 44"/>
          <p:cNvSpPr/>
          <p:nvPr/>
        </p:nvSpPr>
        <p:spPr>
          <a:xfrm>
            <a:off x="656171" y="2060472"/>
            <a:ext cx="6241586" cy="557743"/>
          </a:xfrm>
          <a:prstGeom prst="roundRect">
            <a:avLst>
              <a:gd name="adj" fmla="val 32456"/>
            </a:avLst>
          </a:prstGeom>
          <a:solidFill>
            <a:srgbClr val="F282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0" rtlCol="0" anchor="ctr"/>
          <a:lstStyle/>
          <a:p>
            <a:pPr lvl="0">
              <a:tabLst>
                <a:tab pos="177800" algn="l"/>
              </a:tabLst>
            </a:pPr>
            <a:r>
              <a:rPr lang="ja-JP" altLang="en-US" sz="240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　加入組合費</a:t>
            </a:r>
            <a:r>
              <a:rPr lang="ja-JP" altLang="en-US" sz="24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は、</a:t>
            </a:r>
            <a:r>
              <a:rPr lang="en-US" altLang="ja-JP" sz="24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9</a:t>
            </a:r>
            <a:r>
              <a:rPr lang="ja-JP" altLang="en-US" sz="24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月までいただきません。</a:t>
            </a:r>
            <a:endParaRPr lang="ja-JP" altLang="en-US" sz="2400" dirty="0">
              <a:solidFill>
                <a:prstClr val="white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7" name="円/楕円 26"/>
          <p:cNvSpPr/>
          <p:nvPr/>
        </p:nvSpPr>
        <p:spPr>
          <a:xfrm>
            <a:off x="4326728" y="2872960"/>
            <a:ext cx="3123383" cy="2312620"/>
          </a:xfrm>
          <a:prstGeom prst="ellipse">
            <a:avLst/>
          </a:prstGeom>
          <a:solidFill>
            <a:srgbClr val="EE7D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0" name="円/楕円 29"/>
          <p:cNvSpPr/>
          <p:nvPr/>
        </p:nvSpPr>
        <p:spPr>
          <a:xfrm>
            <a:off x="4255244" y="2872960"/>
            <a:ext cx="3194867" cy="2312620"/>
          </a:xfrm>
          <a:prstGeom prst="ellips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72" name="正方形/長方形 71"/>
          <p:cNvSpPr/>
          <p:nvPr/>
        </p:nvSpPr>
        <p:spPr>
          <a:xfrm>
            <a:off x="328278" y="5424588"/>
            <a:ext cx="7121833" cy="37299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Ins="0" bIns="0" rtlCol="0" anchor="ctr"/>
          <a:lstStyle/>
          <a:p>
            <a:pPr algn="ctr"/>
            <a:endParaRPr kumimoji="1" lang="ja-JP" altLang="en-US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48" name="角丸四角形 47"/>
          <p:cNvSpPr/>
          <p:nvPr/>
        </p:nvSpPr>
        <p:spPr>
          <a:xfrm>
            <a:off x="353136" y="6345262"/>
            <a:ext cx="6847656" cy="1296000"/>
          </a:xfrm>
          <a:prstGeom prst="roundRect">
            <a:avLst/>
          </a:prstGeom>
          <a:noFill/>
          <a:ln w="25400">
            <a:solidFill>
              <a:srgbClr val="33AA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387572" y="5582650"/>
            <a:ext cx="6852222" cy="73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ja-JP" altLang="en-US" sz="2400" dirty="0">
                <a:solidFill>
                  <a:srgbClr val="F2821A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お得な「クミトク」や「自治労共済」を利用できるのは</a:t>
            </a:r>
            <a:endParaRPr lang="en-US" altLang="ja-JP" sz="2400" dirty="0">
              <a:solidFill>
                <a:srgbClr val="F2821A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2400" dirty="0">
                <a:solidFill>
                  <a:srgbClr val="F2821A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労働組合の組合員だけ</a:t>
            </a:r>
          </a:p>
        </p:txBody>
      </p:sp>
      <p:sp>
        <p:nvSpPr>
          <p:cNvPr id="26" name="正方形/長方形 25"/>
          <p:cNvSpPr/>
          <p:nvPr/>
        </p:nvSpPr>
        <p:spPr>
          <a:xfrm>
            <a:off x="636485" y="6411485"/>
            <a:ext cx="6484696" cy="10926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「クミトク」とは労働組合が提供する格安チケット、提携斡旋や飲食などの割引サービスのことです。ほかにも組合員相互の「助け合い」制度に「自治労共済」があります。儲けを目的としないので、安い掛け金で大きな保障が可能です。労働組合に加入して、お得な制度を利用しましょう。</a:t>
            </a:r>
          </a:p>
        </p:txBody>
      </p:sp>
      <p:sp>
        <p:nvSpPr>
          <p:cNvPr id="55" name="正方形/長方形 54"/>
          <p:cNvSpPr/>
          <p:nvPr/>
        </p:nvSpPr>
        <p:spPr>
          <a:xfrm>
            <a:off x="1189965" y="9178477"/>
            <a:ext cx="5253811" cy="74379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>
              <a:lnSpc>
                <a:spcPts val="4200"/>
              </a:lnSpc>
            </a:pPr>
            <a:r>
              <a:rPr lang="ja-JP" altLang="en-US" sz="2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○○○職員組合</a:t>
            </a:r>
            <a:endParaRPr lang="en-US" altLang="zh-TW" sz="28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800" spc="2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お申込み・お問い合わせは下記までご連絡ください</a:t>
            </a:r>
            <a:endParaRPr lang="ja-JP" altLang="en-US" sz="1800" b="1" spc="-15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328279" y="10045679"/>
            <a:ext cx="712662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ja-JP" sz="2400" spc="-14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TEL 0743-74-3023</a:t>
            </a:r>
            <a:r>
              <a:rPr lang="ja-JP" altLang="en-US" sz="2400" spc="-14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en-US" altLang="ja-JP" sz="2400" spc="-14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mail</a:t>
            </a:r>
            <a:r>
              <a:rPr lang="ja-JP" altLang="en-US" sz="2400" spc="-14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：</a:t>
            </a:r>
            <a:r>
              <a:rPr lang="en-US" altLang="ja-JP" sz="2400" spc="-14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a-r@.ne.jp</a:t>
            </a:r>
            <a:endParaRPr lang="ja-JP" altLang="en-US" sz="2400" spc="-14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62" name="片側の 2 つの角を丸めた四角形 61"/>
          <p:cNvSpPr/>
          <p:nvPr/>
        </p:nvSpPr>
        <p:spPr>
          <a:xfrm>
            <a:off x="333066" y="318411"/>
            <a:ext cx="7121833" cy="2532739"/>
          </a:xfrm>
          <a:prstGeom prst="round2SameRect">
            <a:avLst>
              <a:gd name="adj1" fmla="val 7880"/>
              <a:gd name="adj2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4655827" y="3323082"/>
            <a:ext cx="2644431" cy="13849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ja-JP" altLang="en-US" sz="18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同じ職場で働く仲間に、</a:t>
            </a:r>
            <a:endParaRPr lang="en-US" altLang="ja-JP" sz="1800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18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正規・非正規は関係ありません。安心して働き続けられる職場をめざして、一緒に声をあげましょう。</a:t>
            </a:r>
            <a:endParaRPr lang="ja-JP" altLang="en-US" sz="1800" spc="-200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283446" y="2991797"/>
            <a:ext cx="4222528" cy="20313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ja-JP" altLang="en-US" sz="6600" dirty="0">
                <a:solidFill>
                  <a:srgbClr val="F2821A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職員組合に加入を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894" y="412061"/>
            <a:ext cx="1751436" cy="1648410"/>
          </a:xfrm>
          <a:prstGeom prst="rect">
            <a:avLst/>
          </a:prstGeom>
        </p:spPr>
      </p:pic>
      <p:sp>
        <p:nvSpPr>
          <p:cNvPr id="52" name="正方形/長方形 51"/>
          <p:cNvSpPr/>
          <p:nvPr/>
        </p:nvSpPr>
        <p:spPr>
          <a:xfrm>
            <a:off x="2593180" y="979974"/>
            <a:ext cx="5750720" cy="8617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ja-JP" altLang="en-US" sz="2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２０２</a:t>
            </a:r>
            <a:r>
              <a:rPr lang="en-US" altLang="ja-JP" sz="2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2</a:t>
            </a:r>
            <a:r>
              <a:rPr lang="ja-JP" altLang="en-US" sz="2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年４月</a:t>
            </a:r>
            <a:endParaRPr lang="en-US" altLang="ja-JP" sz="28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2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会計年度任用職員のみなさん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EE23EB09-6C56-44C4-9A16-42EE209CBD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395" y="7755586"/>
            <a:ext cx="2276475" cy="1438275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4AB0E6AB-9734-48AD-94E4-4D49D849E95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667" y="7756032"/>
            <a:ext cx="1333761" cy="1333761"/>
          </a:xfrm>
          <a:prstGeom prst="rect">
            <a:avLst/>
          </a:prstGeom>
        </p:spPr>
      </p:pic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0D13AAF8-466C-4987-BDE5-74B56415E161}"/>
              </a:ext>
            </a:extLst>
          </p:cNvPr>
          <p:cNvSpPr/>
          <p:nvPr/>
        </p:nvSpPr>
        <p:spPr>
          <a:xfrm>
            <a:off x="4655827" y="7972605"/>
            <a:ext cx="2749843" cy="16568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左の</a:t>
            </a:r>
            <a:r>
              <a:rPr lang="en-US" altLang="ja-JP" sz="1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QR</a:t>
            </a:r>
            <a:r>
              <a:rPr lang="ja-JP" altLang="en-US" sz="1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コードをスマホにかざせば、クミ得一覧が観れます。</a:t>
            </a:r>
            <a:endParaRPr lang="en-US" altLang="ja-JP" sz="1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>
              <a:lnSpc>
                <a:spcPts val="2200"/>
              </a:lnSpc>
            </a:pPr>
            <a:r>
              <a:rPr lang="en-US" altLang="ja-JP" sz="1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I</a:t>
            </a:r>
            <a:r>
              <a:rPr lang="ja-JP" altLang="en-US" sz="1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</a:t>
            </a:r>
            <a:r>
              <a:rPr lang="en-US" altLang="ja-JP" sz="1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D,PAS</a:t>
            </a:r>
            <a:r>
              <a:rPr lang="ja-JP" altLang="en-US" sz="1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：ｊ</a:t>
            </a:r>
            <a:r>
              <a:rPr lang="en-US" altLang="ja-JP" sz="1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-</a:t>
            </a:r>
            <a:r>
              <a:rPr lang="en-US" altLang="ja-JP" sz="1600" dirty="0" err="1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nara</a:t>
            </a:r>
            <a:endParaRPr lang="en-US" altLang="ja-JP" sz="1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>
              <a:lnSpc>
                <a:spcPts val="2200"/>
              </a:lnSpc>
            </a:pPr>
            <a:r>
              <a:rPr lang="en-US" altLang="ja-JP" sz="1600" dirty="0" err="1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HP:http</a:t>
            </a:r>
            <a:r>
              <a:rPr lang="en-US" altLang="ja-JP" sz="1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://n-rcl.com/</a:t>
            </a:r>
          </a:p>
          <a:p>
            <a:pPr>
              <a:lnSpc>
                <a:spcPts val="2200"/>
              </a:lnSpc>
            </a:pPr>
            <a:endParaRPr lang="en-US" altLang="ja-JP" sz="1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>
              <a:lnSpc>
                <a:spcPts val="2200"/>
              </a:lnSpc>
            </a:pPr>
            <a:endParaRPr lang="ja-JP" altLang="en-US" sz="1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1132631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200</Words>
  <Application>Microsoft Office PowerPoint</Application>
  <PresentationFormat>ユーザー設定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HGP創英角ﾎﾟｯﾌﾟ体</vt:lpstr>
      <vt:lpstr>Arial</vt:lpstr>
      <vt:lpstr>Calibri</vt:lpstr>
      <vt:lpstr>Calibri Light</vt:lpstr>
      <vt:lpstr>1_ガイド入りテンプレートサンプル20130531三木さん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2016-08-01T01:58:28Z</dcterms:created>
  <dcterms:modified xsi:type="dcterms:W3CDTF">2021-12-14T06:56:39Z</dcterms:modified>
</cp:coreProperties>
</file>